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88" r:id="rId4"/>
    <p:sldId id="260" r:id="rId5"/>
    <p:sldId id="262" r:id="rId6"/>
    <p:sldId id="289" r:id="rId7"/>
    <p:sldId id="263" r:id="rId8"/>
    <p:sldId id="265" r:id="rId9"/>
    <p:sldId id="290" r:id="rId10"/>
    <p:sldId id="291" r:id="rId11"/>
    <p:sldId id="274" r:id="rId12"/>
    <p:sldId id="292" r:id="rId13"/>
    <p:sldId id="27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1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A071C-A0BE-4FBE-A854-7BF40B9587F6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41102-BA54-4688-91FA-08FD2EF2E6D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884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0129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356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6888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223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536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306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09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368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108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644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1019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460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53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8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80.wmf"/><Relationship Id="rId10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7.wmf"/><Relationship Id="rId18" Type="http://schemas.openxmlformats.org/officeDocument/2006/relationships/oleObject" Target="../embeddings/oleObject89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91.wmf"/><Relationship Id="rId7" Type="http://schemas.openxmlformats.org/officeDocument/2006/relationships/image" Target="../media/image84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8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8.bin"/><Relationship Id="rId20" Type="http://schemas.openxmlformats.org/officeDocument/2006/relationships/oleObject" Target="../embeddings/oleObject90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6.wmf"/><Relationship Id="rId24" Type="http://schemas.openxmlformats.org/officeDocument/2006/relationships/hyperlink" Target="http://www.bcmath.ca/" TargetMode="External"/><Relationship Id="rId5" Type="http://schemas.openxmlformats.org/officeDocument/2006/relationships/image" Target="../media/image83.wmf"/><Relationship Id="rId15" Type="http://schemas.openxmlformats.org/officeDocument/2006/relationships/image" Target="../media/image88.wmf"/><Relationship Id="rId23" Type="http://schemas.openxmlformats.org/officeDocument/2006/relationships/image" Target="../media/image92.wmf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90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5.wmf"/><Relationship Id="rId14" Type="http://schemas.openxmlformats.org/officeDocument/2006/relationships/oleObject" Target="../embeddings/oleObject87.bin"/><Relationship Id="rId22" Type="http://schemas.openxmlformats.org/officeDocument/2006/relationships/oleObject" Target="../embeddings/oleObject9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2.wmf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29" Type="http://schemas.openxmlformats.org/officeDocument/2006/relationships/image" Target="../media/image3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4.bin"/><Relationship Id="rId32" Type="http://schemas.openxmlformats.org/officeDocument/2006/relationships/hyperlink" Target="http://www.bcmath.ca/" TargetMode="External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28" Type="http://schemas.openxmlformats.org/officeDocument/2006/relationships/oleObject" Target="../embeddings/oleObject36.bin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2.wmf"/><Relationship Id="rId31" Type="http://schemas.openxmlformats.org/officeDocument/2006/relationships/image" Target="../media/image38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36.wmf"/><Relationship Id="rId30" Type="http://schemas.openxmlformats.org/officeDocument/2006/relationships/oleObject" Target="../embeddings/oleObject3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5.bin"/><Relationship Id="rId26" Type="http://schemas.openxmlformats.org/officeDocument/2006/relationships/oleObject" Target="../embeddings/oleObject4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7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48.bin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5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57.bin"/><Relationship Id="rId26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9.wmf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7.wmf"/><Relationship Id="rId25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4.wmf"/><Relationship Id="rId24" Type="http://schemas.openxmlformats.org/officeDocument/2006/relationships/oleObject" Target="../embeddings/oleObject60.bin"/><Relationship Id="rId5" Type="http://schemas.openxmlformats.org/officeDocument/2006/relationships/image" Target="../media/image51.wmf"/><Relationship Id="rId15" Type="http://schemas.openxmlformats.org/officeDocument/2006/relationships/image" Target="../media/image56.wmf"/><Relationship Id="rId23" Type="http://schemas.openxmlformats.org/officeDocument/2006/relationships/image" Target="../media/image60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3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6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74.bin"/><Relationship Id="rId26" Type="http://schemas.openxmlformats.org/officeDocument/2006/relationships/oleObject" Target="../embeddings/oleObject78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76.wmf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1.bin"/><Relationship Id="rId17" Type="http://schemas.openxmlformats.org/officeDocument/2006/relationships/image" Target="../media/image74.wmf"/><Relationship Id="rId25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3.bin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71.wmf"/><Relationship Id="rId24" Type="http://schemas.openxmlformats.org/officeDocument/2006/relationships/oleObject" Target="../embeddings/oleObject77.bin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23" Type="http://schemas.openxmlformats.org/officeDocument/2006/relationships/image" Target="../media/image77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70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72.bin"/><Relationship Id="rId22" Type="http://schemas.openxmlformats.org/officeDocument/2006/relationships/oleObject" Target="../embeddings/oleObject76.bin"/><Relationship Id="rId27" Type="http://schemas.openxmlformats.org/officeDocument/2006/relationships/image" Target="../media/image7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2.5 Operations with Radicals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 smtClean="0"/>
              <a:t>Simplify the following: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251520" y="908720"/>
          <a:ext cx="27193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4" imgW="1066680" imgH="241200" progId="Equation.DSMT4">
                  <p:embed/>
                </p:oleObj>
              </mc:Choice>
              <mc:Fallback>
                <p:oleObj name="Equation" r:id="rId4" imgW="1066680" imgH="241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27193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179512" y="3356992"/>
          <a:ext cx="52117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Equation" r:id="rId6" imgW="2031840" imgH="241200" progId="Equation.DSMT4">
                  <p:embed/>
                </p:oleObj>
              </mc:Choice>
              <mc:Fallback>
                <p:oleObj name="Equation" r:id="rId6" imgW="2031840" imgH="241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56992"/>
                        <a:ext cx="5211762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4359547" y="908720"/>
          <a:ext cx="34528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Equation" r:id="rId8" imgW="1460160" imgH="241200" progId="Equation.DSMT4">
                  <p:embed/>
                </p:oleObj>
              </mc:Choice>
              <mc:Fallback>
                <p:oleObj name="Equation" r:id="rId8" imgW="1460160" imgH="241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547" y="908720"/>
                        <a:ext cx="345281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3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02630"/>
            <a:ext cx="7467600" cy="562074"/>
          </a:xfrm>
        </p:spPr>
        <p:txBody>
          <a:bodyPr/>
          <a:lstStyle/>
          <a:p>
            <a:pPr algn="l"/>
            <a:r>
              <a:rPr lang="en-CA" dirty="0"/>
              <a:t>II</a:t>
            </a:r>
            <a:r>
              <a:rPr lang="en-CA" dirty="0" smtClean="0"/>
              <a:t>) Conjugates</a:t>
            </a:r>
            <a:endParaRPr lang="en-CA" dirty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472942"/>
              </p:ext>
            </p:extLst>
          </p:nvPr>
        </p:nvGraphicFramePr>
        <p:xfrm>
          <a:off x="1619672" y="908720"/>
          <a:ext cx="1308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4" name="Equation" r:id="rId4" imgW="1307880" imgH="698400" progId="Equation.DSMT4">
                  <p:embed/>
                </p:oleObj>
              </mc:Choice>
              <mc:Fallback>
                <p:oleObj name="Equation" r:id="rId4" imgW="1307880" imgH="6984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908720"/>
                        <a:ext cx="1308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565911"/>
              </p:ext>
            </p:extLst>
          </p:nvPr>
        </p:nvGraphicFramePr>
        <p:xfrm>
          <a:off x="5004048" y="908720"/>
          <a:ext cx="1308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" name="Equation" r:id="rId6" imgW="1307880" imgH="698400" progId="Equation.DSMT4">
                  <p:embed/>
                </p:oleObj>
              </mc:Choice>
              <mc:Fallback>
                <p:oleObj name="Equation" r:id="rId6" imgW="1307880" imgH="6984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908720"/>
                        <a:ext cx="1308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241337"/>
              </p:ext>
            </p:extLst>
          </p:nvPr>
        </p:nvGraphicFramePr>
        <p:xfrm>
          <a:off x="1475656" y="2708920"/>
          <a:ext cx="1447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6" name="Equation" r:id="rId8" imgW="1447560" imgH="698400" progId="Equation.DSMT4">
                  <p:embed/>
                </p:oleObj>
              </mc:Choice>
              <mc:Fallback>
                <p:oleObj name="Equation" r:id="rId8" imgW="1447560" imgH="6984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708920"/>
                        <a:ext cx="1447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80111"/>
              </p:ext>
            </p:extLst>
          </p:nvPr>
        </p:nvGraphicFramePr>
        <p:xfrm>
          <a:off x="5068416" y="2708920"/>
          <a:ext cx="1447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7" name="Equation" r:id="rId10" imgW="1447560" imgH="698400" progId="Equation.DSMT4">
                  <p:embed/>
                </p:oleObj>
              </mc:Choice>
              <mc:Fallback>
                <p:oleObj name="Equation" r:id="rId10" imgW="1447560" imgH="6984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416" y="2708920"/>
                        <a:ext cx="1447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121891"/>
              </p:ext>
            </p:extLst>
          </p:nvPr>
        </p:nvGraphicFramePr>
        <p:xfrm>
          <a:off x="971600" y="1844824"/>
          <a:ext cx="1993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" name="Equation" r:id="rId12" imgW="1993680" imgH="698400" progId="Equation.DSMT4">
                  <p:embed/>
                </p:oleObj>
              </mc:Choice>
              <mc:Fallback>
                <p:oleObj name="Equation" r:id="rId12" imgW="1993680" imgH="69840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844824"/>
                        <a:ext cx="1993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962585"/>
              </p:ext>
            </p:extLst>
          </p:nvPr>
        </p:nvGraphicFramePr>
        <p:xfrm>
          <a:off x="5004048" y="1772816"/>
          <a:ext cx="1993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14" imgW="1993680" imgH="698400" progId="Equation.DSMT4">
                  <p:embed/>
                </p:oleObj>
              </mc:Choice>
              <mc:Fallback>
                <p:oleObj name="Equation" r:id="rId14" imgW="1993680" imgH="6984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772816"/>
                        <a:ext cx="1993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3131840" y="1052736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3131840" y="1916832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131840" y="2780928"/>
            <a:ext cx="1600200" cy="4572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58824" y="3501082"/>
            <a:ext cx="8517632" cy="86402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CA" sz="2500" dirty="0" smtClean="0"/>
              <a:t>Multiplying a binomial with it’s conjugate will eliminate all the radicals</a:t>
            </a:r>
            <a:endParaRPr lang="en-CA" sz="2500" dirty="0"/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714099"/>
              </p:ext>
            </p:extLst>
          </p:nvPr>
        </p:nvGraphicFramePr>
        <p:xfrm>
          <a:off x="528712" y="4437112"/>
          <a:ext cx="1308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Equation" r:id="rId16" imgW="1307880" imgH="698400" progId="Equation.DSMT4">
                  <p:embed/>
                </p:oleObj>
              </mc:Choice>
              <mc:Fallback>
                <p:oleObj name="Equation" r:id="rId16" imgW="1307880" imgH="6984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12" y="4437112"/>
                        <a:ext cx="1308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185838"/>
              </p:ext>
            </p:extLst>
          </p:nvPr>
        </p:nvGraphicFramePr>
        <p:xfrm>
          <a:off x="1825699" y="4437112"/>
          <a:ext cx="1308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Equation" r:id="rId18" imgW="1307880" imgH="698400" progId="Equation.DSMT4">
                  <p:embed/>
                </p:oleObj>
              </mc:Choice>
              <mc:Fallback>
                <p:oleObj name="Equation" r:id="rId18" imgW="1307880" imgH="69840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99" y="4437112"/>
                        <a:ext cx="1308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547292"/>
              </p:ext>
            </p:extLst>
          </p:nvPr>
        </p:nvGraphicFramePr>
        <p:xfrm>
          <a:off x="539552" y="5301208"/>
          <a:ext cx="3173413" cy="545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Equation" r:id="rId20" imgW="2730240" imgH="469800" progId="Equation.DSMT4">
                  <p:embed/>
                </p:oleObj>
              </mc:Choice>
              <mc:Fallback>
                <p:oleObj name="Equation" r:id="rId20" imgW="2730240" imgH="46980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301208"/>
                        <a:ext cx="3173413" cy="545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074697"/>
              </p:ext>
            </p:extLst>
          </p:nvPr>
        </p:nvGraphicFramePr>
        <p:xfrm>
          <a:off x="611560" y="6003732"/>
          <a:ext cx="821482" cy="52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Equation" r:id="rId22" imgW="520560" imgH="330120" progId="Equation.DSMT4">
                  <p:embed/>
                </p:oleObj>
              </mc:Choice>
              <mc:Fallback>
                <p:oleObj name="Equation" r:id="rId22" imgW="520560" imgH="33012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003732"/>
                        <a:ext cx="821482" cy="521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512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 animBg="1"/>
      <p:bldP spid="17422" grpId="0" animBg="1"/>
      <p:bldP spid="17423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56334"/>
            <a:ext cx="7416080" cy="97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7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20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Review</a:t>
            </a:r>
            <a:r>
              <a:rPr lang="en-CA" dirty="0" smtClean="0"/>
              <a:t>: What are Radicals?</a:t>
            </a:r>
            <a:endParaRPr lang="en-CA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1196752"/>
            <a:ext cx="8359080" cy="4899248"/>
          </a:xfrm>
        </p:spPr>
        <p:txBody>
          <a:bodyPr>
            <a:normAutofit/>
          </a:bodyPr>
          <a:lstStyle/>
          <a:p>
            <a:r>
              <a:rPr lang="en-CA" sz="2500" dirty="0" smtClean="0"/>
              <a:t>Radicals are integers with exponents that are fractions</a:t>
            </a:r>
            <a:endParaRPr lang="en-CA" sz="2500" dirty="0"/>
          </a:p>
          <a:p>
            <a:pPr marL="0" indent="0">
              <a:buNone/>
            </a:pPr>
            <a:r>
              <a:rPr lang="en-CA" sz="2500" dirty="0" smtClean="0"/>
              <a:t/>
            </a:r>
            <a:br>
              <a:rPr lang="en-CA" sz="2500" dirty="0" smtClean="0"/>
            </a:br>
            <a:r>
              <a:rPr lang="en-CA" sz="1700" dirty="0" smtClean="0"/>
              <a:t/>
            </a:r>
            <a:br>
              <a:rPr lang="en-CA" sz="1700" dirty="0" smtClean="0"/>
            </a:br>
            <a:endParaRPr lang="en-CA" sz="1700" dirty="0"/>
          </a:p>
          <a:p>
            <a:r>
              <a:rPr lang="en-CA" sz="2500" dirty="0" smtClean="0"/>
              <a:t>When multiplying two powers with the same base, you add the exponents</a:t>
            </a:r>
            <a:endParaRPr lang="en-CA" sz="2500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798169"/>
              </p:ext>
            </p:extLst>
          </p:nvPr>
        </p:nvGraphicFramePr>
        <p:xfrm>
          <a:off x="1115616" y="2179712"/>
          <a:ext cx="800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Equation" r:id="rId4" imgW="799920" imgH="457200" progId="Equation.DSMT4">
                  <p:embed/>
                </p:oleObj>
              </mc:Choice>
              <mc:Fallback>
                <p:oleObj name="Equation" r:id="rId4" imgW="799920" imgH="45720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179712"/>
                        <a:ext cx="800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53019"/>
              </p:ext>
            </p:extLst>
          </p:nvPr>
        </p:nvGraphicFramePr>
        <p:xfrm>
          <a:off x="1988468" y="2132856"/>
          <a:ext cx="495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" name="Equation" r:id="rId6" imgW="495000" imgH="507960" progId="Equation.DSMT4">
                  <p:embed/>
                </p:oleObj>
              </mc:Choice>
              <mc:Fallback>
                <p:oleObj name="Equation" r:id="rId6" imgW="495000" imgH="50796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468" y="2132856"/>
                        <a:ext cx="4953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168992"/>
              </p:ext>
            </p:extLst>
          </p:nvPr>
        </p:nvGraphicFramePr>
        <p:xfrm>
          <a:off x="3347864" y="2179712"/>
          <a:ext cx="800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Equation" r:id="rId8" imgW="799920" imgH="457200" progId="Equation.DSMT4">
                  <p:embed/>
                </p:oleObj>
              </mc:Choice>
              <mc:Fallback>
                <p:oleObj name="Equation" r:id="rId8" imgW="799920" imgH="45720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179712"/>
                        <a:ext cx="800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540568"/>
              </p:ext>
            </p:extLst>
          </p:nvPr>
        </p:nvGraphicFramePr>
        <p:xfrm>
          <a:off x="4283968" y="4005263"/>
          <a:ext cx="153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Equation" r:id="rId10" imgW="1536480" imgH="457200" progId="Equation.DSMT4">
                  <p:embed/>
                </p:oleObj>
              </mc:Choice>
              <mc:Fallback>
                <p:oleObj name="Equation" r:id="rId10" imgW="1536480" imgH="45720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05263"/>
                        <a:ext cx="153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042724"/>
              </p:ext>
            </p:extLst>
          </p:nvPr>
        </p:nvGraphicFramePr>
        <p:xfrm>
          <a:off x="5970439" y="4077072"/>
          <a:ext cx="1857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Equation" r:id="rId12" imgW="215640" imgH="317160" progId="Equation.DSMT4">
                  <p:embed/>
                </p:oleObj>
              </mc:Choice>
              <mc:Fallback>
                <p:oleObj name="Equation" r:id="rId12" imgW="215640" imgH="31716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439" y="4077072"/>
                        <a:ext cx="1857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4038"/>
              </p:ext>
            </p:extLst>
          </p:nvPr>
        </p:nvGraphicFramePr>
        <p:xfrm>
          <a:off x="1328440" y="4018012"/>
          <a:ext cx="180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Equation" r:id="rId14" imgW="1803240" imgH="419040" progId="Equation.DSMT4">
                  <p:embed/>
                </p:oleObj>
              </mc:Choice>
              <mc:Fallback>
                <p:oleObj name="Equation" r:id="rId14" imgW="1803240" imgH="419040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440" y="4018012"/>
                        <a:ext cx="1803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832"/>
              </p:ext>
            </p:extLst>
          </p:nvPr>
        </p:nvGraphicFramePr>
        <p:xfrm>
          <a:off x="3347864" y="5348064"/>
          <a:ext cx="3111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Equation" r:id="rId16" imgW="3111480" imgH="457200" progId="Equation.DSMT4">
                  <p:embed/>
                </p:oleObj>
              </mc:Choice>
              <mc:Fallback>
                <p:oleObj name="Equation" r:id="rId16" imgW="3111480" imgH="45720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348064"/>
                        <a:ext cx="3111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76637"/>
              </p:ext>
            </p:extLst>
          </p:nvPr>
        </p:nvGraphicFramePr>
        <p:xfrm>
          <a:off x="2627784" y="5949280"/>
          <a:ext cx="3810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18" imgW="3809880" imgH="457200" progId="Equation.DSMT4">
                  <p:embed/>
                </p:oleObj>
              </mc:Choice>
              <mc:Fallback>
                <p:oleObj name="Equation" r:id="rId18" imgW="3809880" imgH="45720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949280"/>
                        <a:ext cx="3810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190266"/>
              </p:ext>
            </p:extLst>
          </p:nvPr>
        </p:nvGraphicFramePr>
        <p:xfrm>
          <a:off x="4283968" y="2132856"/>
          <a:ext cx="50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20" imgW="507960" imgH="507960" progId="Equation.DSMT4">
                  <p:embed/>
                </p:oleObj>
              </mc:Choice>
              <mc:Fallback>
                <p:oleObj name="Equation" r:id="rId20" imgW="507960" imgH="50796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132856"/>
                        <a:ext cx="508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927072"/>
              </p:ext>
            </p:extLst>
          </p:nvPr>
        </p:nvGraphicFramePr>
        <p:xfrm>
          <a:off x="5508104" y="2204864"/>
          <a:ext cx="800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Equation" r:id="rId22" imgW="799920" imgH="457200" progId="Equation.DSMT4">
                  <p:embed/>
                </p:oleObj>
              </mc:Choice>
              <mc:Fallback>
                <p:oleObj name="Equation" r:id="rId22" imgW="799920" imgH="45720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204864"/>
                        <a:ext cx="800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466552"/>
              </p:ext>
            </p:extLst>
          </p:nvPr>
        </p:nvGraphicFramePr>
        <p:xfrm>
          <a:off x="6512272" y="2132856"/>
          <a:ext cx="50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Equation" r:id="rId24" imgW="507960" imgH="507960" progId="Equation.DSMT4">
                  <p:embed/>
                </p:oleObj>
              </mc:Choice>
              <mc:Fallback>
                <p:oleObj name="Equation" r:id="rId24" imgW="507960" imgH="50796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2272" y="2132856"/>
                        <a:ext cx="508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632294"/>
              </p:ext>
            </p:extLst>
          </p:nvPr>
        </p:nvGraphicFramePr>
        <p:xfrm>
          <a:off x="4183608" y="4653136"/>
          <a:ext cx="226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" name="Equation" r:id="rId26" imgW="2260600" imgH="457200" progId="Equation.DSMT4">
                  <p:embed/>
                </p:oleObj>
              </mc:Choice>
              <mc:Fallback>
                <p:oleObj name="Equation" r:id="rId26" imgW="2260600" imgH="4572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608" y="4653136"/>
                        <a:ext cx="226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949253"/>
              </p:ext>
            </p:extLst>
          </p:nvPr>
        </p:nvGraphicFramePr>
        <p:xfrm>
          <a:off x="6588224" y="4725144"/>
          <a:ext cx="1746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" name="Equation" r:id="rId28" imgW="203024" imgH="317225" progId="Equation.DSMT4">
                  <p:embed/>
                </p:oleObj>
              </mc:Choice>
              <mc:Fallback>
                <p:oleObj name="Equation" r:id="rId28" imgW="203024" imgH="317225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725144"/>
                        <a:ext cx="17462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173405"/>
              </p:ext>
            </p:extLst>
          </p:nvPr>
        </p:nvGraphicFramePr>
        <p:xfrm>
          <a:off x="683568" y="4666084"/>
          <a:ext cx="248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" name="Equation" r:id="rId30" imgW="2489200" imgH="419100" progId="Equation.DSMT4">
                  <p:embed/>
                </p:oleObj>
              </mc:Choice>
              <mc:Fallback>
                <p:oleObj name="Equation" r:id="rId30" imgW="2489200" imgH="419100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666084"/>
                        <a:ext cx="2489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78988"/>
              </p:ext>
            </p:extLst>
          </p:nvPr>
        </p:nvGraphicFramePr>
        <p:xfrm>
          <a:off x="6647656" y="5517232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" name="Equation" r:id="rId32" imgW="228600" imgH="241200" progId="Equation.DSMT4">
                  <p:embed/>
                </p:oleObj>
              </mc:Choice>
              <mc:Fallback>
                <p:oleObj name="Equation" r:id="rId32" imgW="228600" imgH="241200" progId="Equation.DSMT4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656" y="5517232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31989"/>
              </p:ext>
            </p:extLst>
          </p:nvPr>
        </p:nvGraphicFramePr>
        <p:xfrm>
          <a:off x="6660232" y="6021288"/>
          <a:ext cx="215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" name="Equation" r:id="rId34" imgW="215640" imgH="330120" progId="Equation.DSMT4">
                  <p:embed/>
                </p:oleObj>
              </mc:Choice>
              <mc:Fallback>
                <p:oleObj name="Equation" r:id="rId34" imgW="215640" imgH="33012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6021288"/>
                        <a:ext cx="215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92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 smtClean="0"/>
              <a:t>Multiplying Radicals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80920" cy="3672408"/>
          </a:xfrm>
        </p:spPr>
        <p:txBody>
          <a:bodyPr>
            <a:normAutofit/>
          </a:bodyPr>
          <a:lstStyle/>
          <a:p>
            <a:r>
              <a:rPr lang="en-CA" dirty="0" smtClean="0"/>
              <a:t>The product of two similar </a:t>
            </a:r>
            <a:br>
              <a:rPr lang="en-CA" dirty="0" smtClean="0"/>
            </a:br>
            <a:r>
              <a:rPr lang="en-CA" dirty="0" smtClean="0"/>
              <a:t>radicals will become a whole </a:t>
            </a:r>
            <a:br>
              <a:rPr lang="en-CA" dirty="0" smtClean="0"/>
            </a:br>
            <a:r>
              <a:rPr lang="en-CA" dirty="0" smtClean="0"/>
              <a:t>number</a:t>
            </a:r>
            <a:endParaRPr lang="en-CA" sz="1100" dirty="0" smtClean="0"/>
          </a:p>
          <a:p>
            <a:pPr marL="0" indent="0">
              <a:buNone/>
            </a:pPr>
            <a:endParaRPr lang="en-CA" sz="1100" dirty="0" smtClean="0"/>
          </a:p>
          <a:p>
            <a:r>
              <a:rPr lang="en-CA" dirty="0" smtClean="0"/>
              <a:t>Numbers outside stay outside, inside stay inside</a:t>
            </a:r>
            <a:endParaRPr lang="en-CA" dirty="0"/>
          </a:p>
          <a:p>
            <a:endParaRPr lang="en-CA" sz="1900" dirty="0"/>
          </a:p>
          <a:p>
            <a:pPr marL="0" indent="0">
              <a:buNone/>
            </a:pPr>
            <a:r>
              <a:rPr lang="en-CA" sz="1600" dirty="0" smtClean="0"/>
              <a:t/>
            </a:r>
            <a:br>
              <a:rPr lang="en-CA" sz="1600" dirty="0" smtClean="0"/>
            </a:br>
            <a:endParaRPr lang="en-CA" sz="1600" dirty="0"/>
          </a:p>
          <a:p>
            <a:pPr marL="0" indent="0">
              <a:buNone/>
            </a:pPr>
            <a:r>
              <a:rPr lang="en-CA" dirty="0" smtClean="0"/>
              <a:t>Ex: Simplify the following</a:t>
            </a:r>
            <a:endParaRPr lang="en-CA" dirty="0"/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463495"/>
              </p:ext>
            </p:extLst>
          </p:nvPr>
        </p:nvGraphicFramePr>
        <p:xfrm>
          <a:off x="4355976" y="3124448"/>
          <a:ext cx="3526160" cy="668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7" name="Equation" r:id="rId4" imgW="3886200" imgH="736600" progId="Equation.DSMT4">
                  <p:embed/>
                </p:oleObj>
              </mc:Choice>
              <mc:Fallback>
                <p:oleObj name="Equation" r:id="rId4" imgW="3886200" imgH="7366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124448"/>
                        <a:ext cx="3526160" cy="668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690618"/>
              </p:ext>
            </p:extLst>
          </p:nvPr>
        </p:nvGraphicFramePr>
        <p:xfrm>
          <a:off x="5652120" y="1268760"/>
          <a:ext cx="2196976" cy="670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8" name="Equation" r:id="rId6" imgW="2412720" imgH="736560" progId="Equation.DSMT4">
                  <p:embed/>
                </p:oleObj>
              </mc:Choice>
              <mc:Fallback>
                <p:oleObj name="Equation" r:id="rId6" imgW="2412720" imgH="73656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268760"/>
                        <a:ext cx="2196976" cy="670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317709"/>
              </p:ext>
            </p:extLst>
          </p:nvPr>
        </p:nvGraphicFramePr>
        <p:xfrm>
          <a:off x="683568" y="4365104"/>
          <a:ext cx="1944216" cy="45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9" name="Equation" r:id="rId8" imgW="2336800" imgH="546100" progId="Equation.DSMT4">
                  <p:embed/>
                </p:oleObj>
              </mc:Choice>
              <mc:Fallback>
                <p:oleObj name="Equation" r:id="rId8" imgW="2336800" imgH="5461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365104"/>
                        <a:ext cx="1944216" cy="454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463075"/>
              </p:ext>
            </p:extLst>
          </p:nvPr>
        </p:nvGraphicFramePr>
        <p:xfrm>
          <a:off x="467544" y="5013176"/>
          <a:ext cx="2592288" cy="466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0" name="Equation" r:id="rId10" imgW="3035300" imgH="546100" progId="Equation.DSMT4">
                  <p:embed/>
                </p:oleObj>
              </mc:Choice>
              <mc:Fallback>
                <p:oleObj name="Equation" r:id="rId10" imgW="3035300" imgH="5461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013176"/>
                        <a:ext cx="2592288" cy="466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870290"/>
              </p:ext>
            </p:extLst>
          </p:nvPr>
        </p:nvGraphicFramePr>
        <p:xfrm>
          <a:off x="938436" y="5626571"/>
          <a:ext cx="1257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1" name="Equation" r:id="rId12" imgW="1473120" imgH="545760" progId="Equation.DSMT4">
                  <p:embed/>
                </p:oleObj>
              </mc:Choice>
              <mc:Fallback>
                <p:oleObj name="Equation" r:id="rId12" imgW="1473120" imgH="54576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436" y="5626571"/>
                        <a:ext cx="12573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839371"/>
              </p:ext>
            </p:extLst>
          </p:nvPr>
        </p:nvGraphicFramePr>
        <p:xfrm>
          <a:off x="2627784" y="5626571"/>
          <a:ext cx="15065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2" name="Equation" r:id="rId14" imgW="1765080" imgH="545760" progId="Equation.DSMT4">
                  <p:embed/>
                </p:oleObj>
              </mc:Choice>
              <mc:Fallback>
                <p:oleObj name="Equation" r:id="rId14" imgW="1765080" imgH="54576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626571"/>
                        <a:ext cx="15065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048211"/>
              </p:ext>
            </p:extLst>
          </p:nvPr>
        </p:nvGraphicFramePr>
        <p:xfrm>
          <a:off x="1403648" y="6274643"/>
          <a:ext cx="10525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3" name="Equation" r:id="rId16" imgW="1231560" imgH="545760" progId="Equation.DSMT4">
                  <p:embed/>
                </p:oleObj>
              </mc:Choice>
              <mc:Fallback>
                <p:oleObj name="Equation" r:id="rId16" imgW="1231560" imgH="54576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6274643"/>
                        <a:ext cx="10525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225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7673280" cy="490066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Practice: </a:t>
            </a:r>
            <a:r>
              <a:rPr lang="en-CA" dirty="0"/>
              <a:t>Multiply the radicals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654264"/>
              </p:ext>
            </p:extLst>
          </p:nvPr>
        </p:nvGraphicFramePr>
        <p:xfrm>
          <a:off x="251520" y="908720"/>
          <a:ext cx="2362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1" name="Equation" r:id="rId4" imgW="2362200" imgH="596900" progId="Equation.DSMT4">
                  <p:embed/>
                </p:oleObj>
              </mc:Choice>
              <mc:Fallback>
                <p:oleObj name="Equation" r:id="rId4" imgW="2362200" imgH="5969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2362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912410"/>
              </p:ext>
            </p:extLst>
          </p:nvPr>
        </p:nvGraphicFramePr>
        <p:xfrm>
          <a:off x="4355976" y="836712"/>
          <a:ext cx="2451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2" name="Equation" r:id="rId6" imgW="2451100" imgH="596900" progId="Equation.DSMT4">
                  <p:embed/>
                </p:oleObj>
              </mc:Choice>
              <mc:Fallback>
                <p:oleObj name="Equation" r:id="rId6" imgW="2451100" imgH="5969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836712"/>
                        <a:ext cx="2451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217762"/>
              </p:ext>
            </p:extLst>
          </p:nvPr>
        </p:nvGraphicFramePr>
        <p:xfrm>
          <a:off x="107504" y="3212976"/>
          <a:ext cx="19256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3" name="Equation" r:id="rId8" imgW="1638300" imgH="508000" progId="Equation.DSMT4">
                  <p:embed/>
                </p:oleObj>
              </mc:Choice>
              <mc:Fallback>
                <p:oleObj name="Equation" r:id="rId8" imgW="1638300" imgH="5080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212976"/>
                        <a:ext cx="1925637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698052"/>
              </p:ext>
            </p:extLst>
          </p:nvPr>
        </p:nvGraphicFramePr>
        <p:xfrm>
          <a:off x="664716" y="3965451"/>
          <a:ext cx="1130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" name="Equation" r:id="rId10" imgW="1129810" imgH="444307" progId="Equation.DSMT4">
                  <p:embed/>
                </p:oleObj>
              </mc:Choice>
              <mc:Fallback>
                <p:oleObj name="Equation" r:id="rId10" imgW="1129810" imgH="444307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16" y="3965451"/>
                        <a:ext cx="1130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50345"/>
              </p:ext>
            </p:extLst>
          </p:nvPr>
        </p:nvGraphicFramePr>
        <p:xfrm>
          <a:off x="539552" y="1556792"/>
          <a:ext cx="2755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5" name="Equation" r:id="rId12" imgW="2755900" imgH="673100" progId="Equation.DSMT4">
                  <p:embed/>
                </p:oleObj>
              </mc:Choice>
              <mc:Fallback>
                <p:oleObj name="Equation" r:id="rId12" imgW="2755900" imgH="673100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2"/>
                        <a:ext cx="2755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29600"/>
              </p:ext>
            </p:extLst>
          </p:nvPr>
        </p:nvGraphicFramePr>
        <p:xfrm>
          <a:off x="793552" y="2252117"/>
          <a:ext cx="82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6" name="Equation" r:id="rId14" imgW="825500" imgH="457200" progId="Equation.DSMT4">
                  <p:embed/>
                </p:oleObj>
              </mc:Choice>
              <mc:Fallback>
                <p:oleObj name="Equation" r:id="rId14" imgW="825500" imgH="457200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552" y="2252117"/>
                        <a:ext cx="825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628015"/>
              </p:ext>
            </p:extLst>
          </p:nvPr>
        </p:nvGraphicFramePr>
        <p:xfrm>
          <a:off x="4932040" y="1484784"/>
          <a:ext cx="2717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7" name="Equation" r:id="rId16" imgW="2717800" imgH="673100" progId="Equation.DSMT4">
                  <p:embed/>
                </p:oleObj>
              </mc:Choice>
              <mc:Fallback>
                <p:oleObj name="Equation" r:id="rId16" imgW="2717800" imgH="673100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484784"/>
                        <a:ext cx="2717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860928"/>
              </p:ext>
            </p:extLst>
          </p:nvPr>
        </p:nvGraphicFramePr>
        <p:xfrm>
          <a:off x="5528940" y="2180109"/>
          <a:ext cx="104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8" name="Equation" r:id="rId18" imgW="1041400" imgH="457200" progId="Equation.DSMT4">
                  <p:embed/>
                </p:oleObj>
              </mc:Choice>
              <mc:Fallback>
                <p:oleObj name="Equation" r:id="rId18" imgW="1041400" imgH="45720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8940" y="2180109"/>
                        <a:ext cx="1041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325623"/>
              </p:ext>
            </p:extLst>
          </p:nvPr>
        </p:nvGraphicFramePr>
        <p:xfrm>
          <a:off x="809179" y="4684589"/>
          <a:ext cx="93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9" name="Equation" r:id="rId20" imgW="939392" imgH="444307" progId="Equation.DSMT4">
                  <p:embed/>
                </p:oleObj>
              </mc:Choice>
              <mc:Fallback>
                <p:oleObj name="Equation" r:id="rId20" imgW="939392" imgH="444307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79" y="4684589"/>
                        <a:ext cx="939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834315"/>
              </p:ext>
            </p:extLst>
          </p:nvPr>
        </p:nvGraphicFramePr>
        <p:xfrm>
          <a:off x="4283968" y="3222302"/>
          <a:ext cx="337502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0" name="Equation" r:id="rId22" imgW="3632040" imgH="609480" progId="Equation.DSMT4">
                  <p:embed/>
                </p:oleObj>
              </mc:Choice>
              <mc:Fallback>
                <p:oleObj name="Equation" r:id="rId22" imgW="3632040" imgH="60948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222302"/>
                        <a:ext cx="3375025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623810"/>
              </p:ext>
            </p:extLst>
          </p:nvPr>
        </p:nvGraphicFramePr>
        <p:xfrm>
          <a:off x="3347864" y="4725144"/>
          <a:ext cx="4292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1" name="Equation" r:id="rId24" imgW="4292280" imgH="672840" progId="Equation.DSMT4">
                  <p:embed/>
                </p:oleObj>
              </mc:Choice>
              <mc:Fallback>
                <p:oleObj name="Equation" r:id="rId24" imgW="4292280" imgH="672840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725144"/>
                        <a:ext cx="4292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858121"/>
              </p:ext>
            </p:extLst>
          </p:nvPr>
        </p:nvGraphicFramePr>
        <p:xfrm>
          <a:off x="3347864" y="5585296"/>
          <a:ext cx="2324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2" name="Equation" r:id="rId26" imgW="2323800" imgH="507960" progId="Equation.DSMT4">
                  <p:embed/>
                </p:oleObj>
              </mc:Choice>
              <mc:Fallback>
                <p:oleObj name="Equation" r:id="rId26" imgW="2323800" imgH="507960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585296"/>
                        <a:ext cx="23241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57776"/>
              </p:ext>
            </p:extLst>
          </p:nvPr>
        </p:nvGraphicFramePr>
        <p:xfrm>
          <a:off x="5788248" y="5661025"/>
          <a:ext cx="1016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3" name="Equation" r:id="rId28" imgW="1015920" imgH="317160" progId="Equation.DSMT4">
                  <p:embed/>
                </p:oleObj>
              </mc:Choice>
              <mc:Fallback>
                <p:oleObj name="Equation" r:id="rId28" imgW="1015920" imgH="31716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248" y="5661025"/>
                        <a:ext cx="1016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42877"/>
              </p:ext>
            </p:extLst>
          </p:nvPr>
        </p:nvGraphicFramePr>
        <p:xfrm>
          <a:off x="3325564" y="3933056"/>
          <a:ext cx="5422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4" name="Equation" r:id="rId30" imgW="5422680" imgH="672840" progId="Equation.DSMT4">
                  <p:embed/>
                </p:oleObj>
              </mc:Choice>
              <mc:Fallback>
                <p:oleObj name="Equation" r:id="rId30" imgW="5422680" imgH="67284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564" y="3933056"/>
                        <a:ext cx="5422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516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Ex: Arrange the following from least to greatest: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684213" y="2179638"/>
          <a:ext cx="4940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" name="Equation" r:id="rId4" imgW="4940300" imgH="482600" progId="Equation.DSMT4">
                  <p:embed/>
                </p:oleObj>
              </mc:Choice>
              <mc:Fallback>
                <p:oleObj name="Equation" r:id="rId4" imgW="4940300" imgH="482600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79638"/>
                        <a:ext cx="4940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867400" y="1628775"/>
            <a:ext cx="3025775" cy="114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300">
                <a:solidFill>
                  <a:srgbClr val="FF0000"/>
                </a:solidFill>
              </a:rPr>
              <a:t>Convert each mixed radical to complete radicals</a:t>
            </a: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23850" y="3116263"/>
          <a:ext cx="1143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6" imgW="1143000" imgH="457200" progId="Equation.DSMT4">
                  <p:embed/>
                </p:oleObj>
              </mc:Choice>
              <mc:Fallback>
                <p:oleObj name="Equation" r:id="rId6" imgW="1143000" imgH="4572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116263"/>
                        <a:ext cx="1143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1692275" y="3090863"/>
          <a:ext cx="952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1" name="Equation" r:id="rId8" imgW="952500" imgH="457200" progId="Equation.DSMT4">
                  <p:embed/>
                </p:oleObj>
              </mc:Choice>
              <mc:Fallback>
                <p:oleObj name="Equation" r:id="rId8" imgW="952500" imgH="4572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090863"/>
                        <a:ext cx="952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916238" y="3090863"/>
          <a:ext cx="1117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2" name="Equation" r:id="rId10" imgW="1117600" imgH="457200" progId="Equation.DSMT4">
                  <p:embed/>
                </p:oleObj>
              </mc:Choice>
              <mc:Fallback>
                <p:oleObj name="Equation" r:id="rId10" imgW="1117600" imgH="457200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090863"/>
                        <a:ext cx="1117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284663" y="3068638"/>
          <a:ext cx="109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3" name="Equation" r:id="rId12" imgW="1092200" imgH="457200" progId="Equation.DSMT4">
                  <p:embed/>
                </p:oleObj>
              </mc:Choice>
              <mc:Fallback>
                <p:oleObj name="Equation" r:id="rId12" imgW="1092200" imgH="457200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068638"/>
                        <a:ext cx="1092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5830888" y="3068638"/>
          <a:ext cx="1117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Equation" r:id="rId14" imgW="1117600" imgH="457200" progId="Equation.DSMT4">
                  <p:embed/>
                </p:oleObj>
              </mc:Choice>
              <mc:Fallback>
                <p:oleObj name="Equation" r:id="rId14" imgW="1117600" imgH="457200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888" y="3068638"/>
                        <a:ext cx="1117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684213" y="3979863"/>
          <a:ext cx="67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Equation" r:id="rId16" imgW="672808" imgH="457002" progId="Equation.DSMT4">
                  <p:embed/>
                </p:oleObj>
              </mc:Choice>
              <mc:Fallback>
                <p:oleObj name="Equation" r:id="rId16" imgW="672808" imgH="457002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979863"/>
                        <a:ext cx="673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1824038" y="3979863"/>
          <a:ext cx="66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6" name="Equation" r:id="rId18" imgW="660400" imgH="457200" progId="Equation.DSMT4">
                  <p:embed/>
                </p:oleObj>
              </mc:Choice>
              <mc:Fallback>
                <p:oleObj name="Equation" r:id="rId18" imgW="660400" imgH="4572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3979863"/>
                        <a:ext cx="660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3059113" y="3933825"/>
          <a:ext cx="67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7" name="Equation" r:id="rId20" imgW="672808" imgH="457002" progId="Equation.DSMT4">
                  <p:embed/>
                </p:oleObj>
              </mc:Choice>
              <mc:Fallback>
                <p:oleObj name="Equation" r:id="rId20" imgW="672808" imgH="457002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933825"/>
                        <a:ext cx="673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4427538" y="3908425"/>
          <a:ext cx="66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8" name="Equation" r:id="rId22" imgW="660400" imgH="457200" progId="Equation.DSMT4">
                  <p:embed/>
                </p:oleObj>
              </mc:Choice>
              <mc:Fallback>
                <p:oleObj name="Equation" r:id="rId22" imgW="660400" imgH="4572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908425"/>
                        <a:ext cx="660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6011863" y="3908425"/>
          <a:ext cx="66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9" name="Equation" r:id="rId24" imgW="660400" imgH="457200" progId="Equation.DSMT4">
                  <p:embed/>
                </p:oleObj>
              </mc:Choice>
              <mc:Fallback>
                <p:oleObj name="Equation" r:id="rId24" imgW="660400" imgH="4572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908425"/>
                        <a:ext cx="660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755650" y="5300663"/>
          <a:ext cx="4851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0" name="Equation" r:id="rId26" imgW="4851400" imgH="482600" progId="Equation.DSMT4">
                  <p:embed/>
                </p:oleObj>
              </mc:Choice>
              <mc:Fallback>
                <p:oleObj name="Equation" r:id="rId26" imgW="4851400" imgH="48260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300663"/>
                        <a:ext cx="4851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14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Practice: Simplify the Following</a:t>
            </a:r>
            <a:endParaRPr lang="en-CA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428183"/>
              </p:ext>
            </p:extLst>
          </p:nvPr>
        </p:nvGraphicFramePr>
        <p:xfrm>
          <a:off x="350912" y="2708920"/>
          <a:ext cx="34290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7" name="Equation" r:id="rId4" imgW="1091880" imgH="228600" progId="Equation.DSMT4">
                  <p:embed/>
                </p:oleObj>
              </mc:Choice>
              <mc:Fallback>
                <p:oleObj name="Equation" r:id="rId4" imgW="1091880" imgH="22860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12" y="2708920"/>
                        <a:ext cx="342900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554804"/>
              </p:ext>
            </p:extLst>
          </p:nvPr>
        </p:nvGraphicFramePr>
        <p:xfrm>
          <a:off x="4644008" y="2651349"/>
          <a:ext cx="22098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8" name="Equation" r:id="rId6" imgW="863280" imgH="228600" progId="Equation.DSMT4">
                  <p:embed/>
                </p:oleObj>
              </mc:Choice>
              <mc:Fallback>
                <p:oleObj name="Equation" r:id="rId6" imgW="863280" imgH="2286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651349"/>
                        <a:ext cx="22098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426343"/>
              </p:ext>
            </p:extLst>
          </p:nvPr>
        </p:nvGraphicFramePr>
        <p:xfrm>
          <a:off x="4716016" y="3356992"/>
          <a:ext cx="17526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9" name="Equation" r:id="rId8" imgW="647640" imgH="228600" progId="Equation.DSMT4">
                  <p:embed/>
                </p:oleObj>
              </mc:Choice>
              <mc:Fallback>
                <p:oleObj name="Equation" r:id="rId8" imgW="647640" imgH="2286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356992"/>
                        <a:ext cx="1752600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818347"/>
              </p:ext>
            </p:extLst>
          </p:nvPr>
        </p:nvGraphicFramePr>
        <p:xfrm>
          <a:off x="415379" y="1196752"/>
          <a:ext cx="275910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0" name="Equation" r:id="rId10" imgW="1295280" imgH="304560" progId="Equation.DSMT4">
                  <p:embed/>
                </p:oleObj>
              </mc:Choice>
              <mc:Fallback>
                <p:oleObj name="Equation" r:id="rId10" imgW="1295280" imgH="30456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79" y="1196752"/>
                        <a:ext cx="275910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664877"/>
              </p:ext>
            </p:extLst>
          </p:nvPr>
        </p:nvGraphicFramePr>
        <p:xfrm>
          <a:off x="4644008" y="1124744"/>
          <a:ext cx="283963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1" name="Equation" r:id="rId12" imgW="1333440" imgH="304560" progId="Equation.DSMT4">
                  <p:embed/>
                </p:oleObj>
              </mc:Choice>
              <mc:Fallback>
                <p:oleObj name="Equation" r:id="rId12" imgW="1333440" imgH="304560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1124744"/>
                        <a:ext cx="283963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143939"/>
              </p:ext>
            </p:extLst>
          </p:nvPr>
        </p:nvGraphicFramePr>
        <p:xfrm>
          <a:off x="323528" y="1844824"/>
          <a:ext cx="384406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2" name="Equation" r:id="rId14" imgW="1447560" imgH="228600" progId="Equation.DSMT4">
                  <p:embed/>
                </p:oleObj>
              </mc:Choice>
              <mc:Fallback>
                <p:oleObj name="Equation" r:id="rId14" imgW="1447560" imgH="2286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44824"/>
                        <a:ext cx="3844064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92179"/>
              </p:ext>
            </p:extLst>
          </p:nvPr>
        </p:nvGraphicFramePr>
        <p:xfrm>
          <a:off x="4572000" y="1844824"/>
          <a:ext cx="3708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3" name="Equation" r:id="rId16" imgW="1396800" imgH="228600" progId="Equation.DSMT4">
                  <p:embed/>
                </p:oleObj>
              </mc:Choice>
              <mc:Fallback>
                <p:oleObj name="Equation" r:id="rId16" imgW="1396800" imgH="228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44824"/>
                        <a:ext cx="37084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120144"/>
              </p:ext>
            </p:extLst>
          </p:nvPr>
        </p:nvGraphicFramePr>
        <p:xfrm>
          <a:off x="258192" y="3789040"/>
          <a:ext cx="3593728" cy="638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4" name="Equation" r:id="rId18" imgW="1714320" imgH="304560" progId="Equation.DSMT4">
                  <p:embed/>
                </p:oleObj>
              </mc:Choice>
              <mc:Fallback>
                <p:oleObj name="Equation" r:id="rId18" imgW="1714320" imgH="304560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92" y="3789040"/>
                        <a:ext cx="3593728" cy="6388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743083"/>
              </p:ext>
            </p:extLst>
          </p:nvPr>
        </p:nvGraphicFramePr>
        <p:xfrm>
          <a:off x="755576" y="4509120"/>
          <a:ext cx="43434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5" name="Equation" r:id="rId20" imgW="1790640" imgH="228600" progId="Equation.DSMT4">
                  <p:embed/>
                </p:oleObj>
              </mc:Choice>
              <mc:Fallback>
                <p:oleObj name="Equation" r:id="rId20" imgW="1790640" imgH="228600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509120"/>
                        <a:ext cx="43434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836223"/>
              </p:ext>
            </p:extLst>
          </p:nvPr>
        </p:nvGraphicFramePr>
        <p:xfrm>
          <a:off x="755576" y="5157192"/>
          <a:ext cx="2880320" cy="529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6" name="Equation" r:id="rId22" imgW="1244520" imgH="228600" progId="Equation.DSMT4">
                  <p:embed/>
                </p:oleObj>
              </mc:Choice>
              <mc:Fallback>
                <p:oleObj name="Equation" r:id="rId22" imgW="1244520" imgH="228600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157192"/>
                        <a:ext cx="2880320" cy="5298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6215"/>
              </p:ext>
            </p:extLst>
          </p:nvPr>
        </p:nvGraphicFramePr>
        <p:xfrm>
          <a:off x="755576" y="5877272"/>
          <a:ext cx="33528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7" name="Equation" r:id="rId24" imgW="1143000" imgH="228600" progId="Equation.DSMT4">
                  <p:embed/>
                </p:oleObj>
              </mc:Choice>
              <mc:Fallback>
                <p:oleObj name="Equation" r:id="rId24" imgW="1143000" imgH="22860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3352800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88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Dividing </a:t>
            </a:r>
            <a:r>
              <a:rPr lang="en-CA" dirty="0"/>
              <a:t>Radicals: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136904" cy="46902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dirty="0"/>
              <a:t>When dividing radicals,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simplify </a:t>
            </a:r>
            <a:r>
              <a:rPr lang="en-CA" dirty="0"/>
              <a:t>by dividing the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numbers </a:t>
            </a:r>
            <a:r>
              <a:rPr lang="en-CA" dirty="0"/>
              <a:t>outside the radical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together</a:t>
            </a:r>
            <a:r>
              <a:rPr lang="en-CA" dirty="0"/>
              <a:t>, and then the numbers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inside</a:t>
            </a:r>
            <a:r>
              <a:rPr lang="en-CA" dirty="0"/>
              <a:t>.</a:t>
            </a:r>
          </a:p>
          <a:p>
            <a:pPr>
              <a:lnSpc>
                <a:spcPct val="90000"/>
              </a:lnSpc>
            </a:pPr>
            <a:endParaRPr lang="en-CA" dirty="0"/>
          </a:p>
          <a:p>
            <a:pPr>
              <a:lnSpc>
                <a:spcPct val="90000"/>
              </a:lnSpc>
            </a:pPr>
            <a:r>
              <a:rPr lang="en-CA" dirty="0" smtClean="0"/>
              <a:t>Never </a:t>
            </a:r>
            <a:r>
              <a:rPr lang="en-CA" dirty="0"/>
              <a:t>leave a radical in the </a:t>
            </a:r>
            <a:r>
              <a:rPr lang="en-CA" dirty="0" smtClean="0"/>
              <a:t>denominator. </a:t>
            </a:r>
            <a:r>
              <a:rPr lang="en-CA" dirty="0" smtClean="0">
                <a:solidFill>
                  <a:srgbClr val="FF0000"/>
                </a:solidFill>
              </a:rPr>
              <a:t>Rationalize</a:t>
            </a:r>
            <a:r>
              <a:rPr lang="en-CA" dirty="0" smtClean="0"/>
              <a:t> by multiplying both the numerator and denominator be the radical in the denominator</a:t>
            </a:r>
            <a:endParaRPr lang="en-CA" dirty="0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46724"/>
              </p:ext>
            </p:extLst>
          </p:nvPr>
        </p:nvGraphicFramePr>
        <p:xfrm>
          <a:off x="5653286" y="1124744"/>
          <a:ext cx="2951162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4" imgW="2489200" imgH="1193800" progId="Equation.DSMT4">
                  <p:embed/>
                </p:oleObj>
              </mc:Choice>
              <mc:Fallback>
                <p:oleObj name="Equation" r:id="rId4" imgW="2489200" imgH="11938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286" y="1124744"/>
                        <a:ext cx="2951162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73132"/>
              </p:ext>
            </p:extLst>
          </p:nvPr>
        </p:nvGraphicFramePr>
        <p:xfrm>
          <a:off x="683568" y="4581128"/>
          <a:ext cx="6413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6" imgW="266584" imgH="418918" progId="Equation.DSMT4">
                  <p:embed/>
                </p:oleObj>
              </mc:Choice>
              <mc:Fallback>
                <p:oleObj name="Equation" r:id="rId6" imgW="266584" imgH="418918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581128"/>
                        <a:ext cx="64135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844643"/>
              </p:ext>
            </p:extLst>
          </p:nvPr>
        </p:nvGraphicFramePr>
        <p:xfrm>
          <a:off x="1403648" y="4611340"/>
          <a:ext cx="698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8" imgW="698400" imgH="977760" progId="Equation.DSMT4">
                  <p:embed/>
                </p:oleObj>
              </mc:Choice>
              <mc:Fallback>
                <p:oleObj name="Equation" r:id="rId8" imgW="698400" imgH="97776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11340"/>
                        <a:ext cx="6985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635632"/>
              </p:ext>
            </p:extLst>
          </p:nvPr>
        </p:nvGraphicFramePr>
        <p:xfrm>
          <a:off x="2267744" y="4615532"/>
          <a:ext cx="93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10" imgW="939600" imgH="901440" progId="Equation.DSMT4">
                  <p:embed/>
                </p:oleObj>
              </mc:Choice>
              <mc:Fallback>
                <p:oleObj name="Equation" r:id="rId10" imgW="939600" imgH="90144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615532"/>
                        <a:ext cx="9398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803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43192" cy="706090"/>
          </a:xfrm>
        </p:spPr>
        <p:txBody>
          <a:bodyPr/>
          <a:lstStyle/>
          <a:p>
            <a:r>
              <a:rPr lang="en-CA" dirty="0"/>
              <a:t>Ex: </a:t>
            </a:r>
            <a:r>
              <a:rPr lang="en-CA" dirty="0" smtClean="0"/>
              <a:t>Rationalize the following</a:t>
            </a:r>
            <a:endParaRPr lang="en-CA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399163"/>
              </p:ext>
            </p:extLst>
          </p:nvPr>
        </p:nvGraphicFramePr>
        <p:xfrm>
          <a:off x="467544" y="1268760"/>
          <a:ext cx="10541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4" imgW="952087" imgH="1040948" progId="Equation.DSMT4">
                  <p:embed/>
                </p:oleObj>
              </mc:Choice>
              <mc:Fallback>
                <p:oleObj name="Equation" r:id="rId4" imgW="952087" imgH="1040948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68760"/>
                        <a:ext cx="10541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827424"/>
              </p:ext>
            </p:extLst>
          </p:nvPr>
        </p:nvGraphicFramePr>
        <p:xfrm>
          <a:off x="4211960" y="1196752"/>
          <a:ext cx="108902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6" imgW="927100" imgH="1041400" progId="Equation.DSMT4">
                  <p:embed/>
                </p:oleObj>
              </mc:Choice>
              <mc:Fallback>
                <p:oleObj name="Equation" r:id="rId6" imgW="927100" imgH="1041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196752"/>
                        <a:ext cx="1089025" cy="122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77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CA" dirty="0" smtClean="0"/>
              <a:t>Adding &amp; Subtracting Radicals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04128"/>
            <a:ext cx="8424936" cy="3981056"/>
          </a:xfrm>
        </p:spPr>
        <p:txBody>
          <a:bodyPr/>
          <a:lstStyle/>
          <a:p>
            <a:r>
              <a:rPr lang="en-CA" dirty="0" smtClean="0"/>
              <a:t>You can only add two polynomials if they are like terms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Likewise, you can only add or subtract two radicals if they are “like radicals”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Simplify a radical if the number inside the radical sign becomes the same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461432"/>
              </p:ext>
            </p:extLst>
          </p:nvPr>
        </p:nvGraphicFramePr>
        <p:xfrm>
          <a:off x="539552" y="1772816"/>
          <a:ext cx="1710370" cy="488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0" name="Equation" r:id="rId4" imgW="622080" imgH="177480" progId="Equation.DSMT4">
                  <p:embed/>
                </p:oleObj>
              </mc:Choice>
              <mc:Fallback>
                <p:oleObj name="Equation" r:id="rId4" imgW="622080" imgH="17748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72816"/>
                        <a:ext cx="1710370" cy="488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150922"/>
              </p:ext>
            </p:extLst>
          </p:nvPr>
        </p:nvGraphicFramePr>
        <p:xfrm>
          <a:off x="2213000" y="1772816"/>
          <a:ext cx="558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1" name="Equation" r:id="rId6" imgW="203040" imgH="177480" progId="Equation.DSMT4">
                  <p:embed/>
                </p:oleObj>
              </mc:Choice>
              <mc:Fallback>
                <p:oleObj name="Equation" r:id="rId6" imgW="203040" imgH="17748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3000" y="1772816"/>
                        <a:ext cx="558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2118"/>
              </p:ext>
            </p:extLst>
          </p:nvPr>
        </p:nvGraphicFramePr>
        <p:xfrm>
          <a:off x="3622154" y="1738313"/>
          <a:ext cx="18859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2" name="Equation" r:id="rId8" imgW="685800" imgH="203040" progId="Equation.DSMT4">
                  <p:embed/>
                </p:oleObj>
              </mc:Choice>
              <mc:Fallback>
                <p:oleObj name="Equation" r:id="rId8" imgW="685800" imgH="20304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154" y="1738313"/>
                        <a:ext cx="18859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879467"/>
              </p:ext>
            </p:extLst>
          </p:nvPr>
        </p:nvGraphicFramePr>
        <p:xfrm>
          <a:off x="5591522" y="1772816"/>
          <a:ext cx="1428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3" name="Equation" r:id="rId10" imgW="571320" imgH="203040" progId="Equation.DSMT4">
                  <p:embed/>
                </p:oleObj>
              </mc:Choice>
              <mc:Fallback>
                <p:oleObj name="Equation" r:id="rId10" imgW="571320" imgH="20304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522" y="1772816"/>
                        <a:ext cx="14287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22505"/>
              </p:ext>
            </p:extLst>
          </p:nvPr>
        </p:nvGraphicFramePr>
        <p:xfrm>
          <a:off x="323528" y="3474674"/>
          <a:ext cx="1943422" cy="530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4" name="Equation" r:id="rId12" imgW="838080" imgH="228600" progId="Equation.DSMT4">
                  <p:embed/>
                </p:oleObj>
              </mc:Choice>
              <mc:Fallback>
                <p:oleObj name="Equation" r:id="rId12" imgW="838080" imgH="2286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474674"/>
                        <a:ext cx="1943422" cy="530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603408"/>
              </p:ext>
            </p:extLst>
          </p:nvPr>
        </p:nvGraphicFramePr>
        <p:xfrm>
          <a:off x="2339752" y="3465004"/>
          <a:ext cx="720080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5" name="Equation" r:id="rId14" imgW="304560" imgH="228600" progId="Equation.DSMT4">
                  <p:embed/>
                </p:oleObj>
              </mc:Choice>
              <mc:Fallback>
                <p:oleObj name="Equation" r:id="rId14" imgW="304560" imgH="2286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465004"/>
                        <a:ext cx="720080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636848"/>
              </p:ext>
            </p:extLst>
          </p:nvPr>
        </p:nvGraphicFramePr>
        <p:xfrm>
          <a:off x="3779118" y="3448422"/>
          <a:ext cx="23050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6" name="Equation" r:id="rId16" imgW="838080" imgH="228600" progId="Equation.DSMT4">
                  <p:embed/>
                </p:oleObj>
              </mc:Choice>
              <mc:Fallback>
                <p:oleObj name="Equation" r:id="rId16" imgW="838080" imgH="2286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118" y="3448422"/>
                        <a:ext cx="23050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348481"/>
              </p:ext>
            </p:extLst>
          </p:nvPr>
        </p:nvGraphicFramePr>
        <p:xfrm>
          <a:off x="6156176" y="3448422"/>
          <a:ext cx="1955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7" name="Equation" r:id="rId18" imgW="711000" imgH="228600" progId="Equation.DSMT4">
                  <p:embed/>
                </p:oleObj>
              </mc:Choice>
              <mc:Fallback>
                <p:oleObj name="Equation" r:id="rId18" imgW="711000" imgH="2286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448422"/>
                        <a:ext cx="19558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454555"/>
              </p:ext>
            </p:extLst>
          </p:nvPr>
        </p:nvGraphicFramePr>
        <p:xfrm>
          <a:off x="371698" y="5013176"/>
          <a:ext cx="18240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8" name="Equation" r:id="rId20" imgW="787320" imgH="228600" progId="Equation.DSMT4">
                  <p:embed/>
                </p:oleObj>
              </mc:Choice>
              <mc:Fallback>
                <p:oleObj name="Equation" r:id="rId20" imgW="787320" imgH="22860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98" y="5013176"/>
                        <a:ext cx="182403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22680"/>
              </p:ext>
            </p:extLst>
          </p:nvPr>
        </p:nvGraphicFramePr>
        <p:xfrm>
          <a:off x="395536" y="5635625"/>
          <a:ext cx="21193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9" name="Equation" r:id="rId22" imgW="914400" imgH="228600" progId="Equation.DSMT4">
                  <p:embed/>
                </p:oleObj>
              </mc:Choice>
              <mc:Fallback>
                <p:oleObj name="Equation" r:id="rId22" imgW="914400" imgH="2286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635625"/>
                        <a:ext cx="21193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098987"/>
              </p:ext>
            </p:extLst>
          </p:nvPr>
        </p:nvGraphicFramePr>
        <p:xfrm>
          <a:off x="395536" y="6211888"/>
          <a:ext cx="20605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0" name="Equation" r:id="rId24" imgW="888840" imgH="228600" progId="Equation.DSMT4">
                  <p:embed/>
                </p:oleObj>
              </mc:Choice>
              <mc:Fallback>
                <p:oleObj name="Equation" r:id="rId24" imgW="888840" imgH="2286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211888"/>
                        <a:ext cx="20605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63333"/>
              </p:ext>
            </p:extLst>
          </p:nvPr>
        </p:nvGraphicFramePr>
        <p:xfrm>
          <a:off x="2567385" y="6211143"/>
          <a:ext cx="8524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1" name="Equation" r:id="rId26" imgW="368280" imgH="228600" progId="Equation.DSMT4">
                  <p:embed/>
                </p:oleObj>
              </mc:Choice>
              <mc:Fallback>
                <p:oleObj name="Equation" r:id="rId26" imgW="368280" imgH="22860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385" y="6211143"/>
                        <a:ext cx="85248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319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  <p:tag name="GENSWF_OUTPUT_FILE_NAME" val="m9hc25"/>
  <p:tag name="ISPRING_SCORM_PASSING_SCORE" val="100.0000000000"/>
  <p:tag name="ISPRING_RESOURCE_PATHS_HASH_2" val="e2733db6c766a261ccf8a872154cdb37cd4b1383"/>
  <p:tag name="ISPRING_ULTRA_SCORM_COURSE_ID" val="FCE0C1A2-4EB0-4383-98F6-0D71C424272A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BQEQUo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BQEQUo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BQEQUohUYoetgIAAFEKAAAhAAAAdW5pdmVyc2FsL2ZsYXNoX3NraW5fc2V0dGluZ3MueG1slVZtb9sgEP6+XxFl3+PuNZ1EI6VpJlXq1mqt+h3bFxsFgwU4Xf79wEANiR17OVUKd89zd9wLKZJ7wlYfZjOUccrFMyhFWCGNxutmJL+Zp41SnC0yzhQwtWBcVJjOVx9/th+UtMgxFj+AmMrZ4Qy6MMv2M4XiYnxbGhkiZLyqMTs+8IIvUpztC8Eblo+mVh5rEJSwvUZe/VhutoMBKJHqXkEV5bS9NjKNUguQEkxK37dGRlkUp0B9pKv2M5HThbp8+xPagUiiWtr6k5EhWo0LiIt8vTYyjGfae9yVpZHLBAV/lYZ++WxkEErxEUTs/O6rkUEGr5v6f2akFrwwBY05l5v4zqEc53r9TFZXRkYJ5kIm0GgXXHnau94FIPc13Htk1lVw+mTqevIgmKanFFZKNIASf7I2WfK3x0bp/YDVDlOpAaGqAz3ppJ9wI72bWNfh/sAbYXnoy2k6yCunTQUbm3DgLtZ3+M3mtn0rQqfvuiBDAQenDFLslB3yt67rGTJQdshnSnJ4ZPR4Bj+1WI7v8S123bxcfm0FhvUxd1Z/8lYT6cFsrgxCO4XHVDyHlTTpvJAKTNtQ0upsSslZTojhAymwIpz9Mrj02F5GouTE4Eatf7CQIopC37y1OepXOuxXex4fR/uj0N3NnmdKv+E3c6wUzspK/yjJ+czx9JJoN/Okn2FeSQ0Hcc92fCKnwmIP4oVzOjUK4wqmYrldrAE0SoICoKS/wsj56Cs9a6oUxFZ3jIAfmVhncSUpSqr/1CuBN8i90TVswGqpqtT+GCb0HR5o3AAAFlnpJ9YerKVqqCIUDuD3PlC0Vx66G5J6QoeGba0eYKeCDXGKk3EMNqibRvdIdGMSTm1s6CG86qz6GdYST7zDxSOvcCrbi0VLP/Ym+5fMjF4Isgo3TJFrbT8voVaafyX/AVBLAwQUAAIACAAUBEFK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FARBSlGmpFOsAQAAQwYAAB8AAAB1bml2ZXJzYWwvaHRtbF9za2luX3NldHRpbmdzLmpzjZTJTsMwEIbvfYrIXFFV1hZuFS0SEgckuCEObjpNozqeyHZCS8W7k3G32LEBz8WefP5niTzbXtIslrLkPtnavT2/uGfrA/IZVcG56xcRf0F+pkU+h7e8AJFLYB5SH64e3d8nIiTMpBWdbV5JVrf0GNKXBRe6jZcBCRXw6dDlOgB+Bnzr0OUvp7R9WbuSWn2eVcag7KcoDUjTl6gKbhl29mhXu0IPxhrUH+iCp+CIDu2KkSfFmyFZm0uxKLncPGOG/RlPV5nCSs5j8ZebElTzx1c7YHA3fJg6ciLX5slA4QeejsjiZKlAa9jHvZ2SBWHBZyBaugO7fkEd4W5BHl3nOjcHenxB1qZLnkGnS6MxmYvJRqvTzSFZlzOwNjvi6pLMIQTfgOpITa7JHBDLqvzHDywVZtSRDtrt+REVyOe5zPahB2RBjpIl2Vj3ToXa9CfMeULoPaFl6PUVsdEReveezxwFnbjai/scuBqdWH5+8WEVHELdbIw/SOj8njBuDE+XRTMfmuFIPQfd7EE9yQWSo+BqBeoNUdjvEg3YDVbGDujkwy8nOhV3+fS+fwBQSwMEFAACAAgAFARBS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BQEQUpvwsmzbgAAAHMAAAAcAAAAdW5pdmVyc2FsL2xvY2FsX3NldHRpbmdzLnhtbA3MMQ7CMAxA0b2nsLy3wMbQtBJIbGWhHMBKDERybNRYCG5Ptj88/XH+FoEPbzWbBjwMewTWaCnrM+B9vfRHhOqkicSUA6ohzFM3ikWSG7s3WOEt9ONt5dLC+UqlydN5IX8NkaCHpQ0fmRPupu4P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BQEQUqxh8dfkwoAABdaAAApAAAAdW5pdmVyc2FsL3NraW5fY3VzdG9taXphdGlvbl9zZXR0aW5ncy54bWztXOtu47oR/t+nIBwcoAWK+CJfC68KXejEWEf2sbTJbovCYGwmFiJLPpLs3Rz4R5+mD9Yn6ZCSYkmRFSmbbne3ipAgIucbksPhDMkvztB7MG1l5/nOxvyd+KZj69T3TfveE/+A0HDpWI47c6lHfV6QLEI22dB3Nc+xiFtDnk/sFXFX72p3xPJoLZCPEMiEitud7zv2+dKxfWr757bjbohVQ3ti7UCP0oCnVn8Z5+yp+4Qa8a882B1Z0nRbo440kBovohIttUb9lixlYpbOZkvsx4lz75zfkuXDvevs7FWRPq4ft9S1TPvh2ExX6p8QtkzPH/t0k9E5dYTVUasAagtT59Fj3wZSR+4O8oEWuaVWsr22yp4isHSDOcZIIfemZ/oxZK/bbw6amcgtuadZlhcanW5XPgGxoY0MzKDdHAmDHIxPv/hHQ7Q6zc4JaYs8UjerCayqHfnESJztbpvpRNKoP+pkY1znnlk5C9ZrdKXOKB9mOWQFa/7YvdaoN1LyMWxwrLmjqbuDlpLdUNJgCc8Z1mMBhcecejroBIpuTHvlfB7bd04IjOKNwmo9sYECx0L9ntRX+/DWltst1GvjFu4jFXcUqBsI6kBQoE5tNZVhPaUi0OvSJQSZbK3DeqL2OWBse9T1x/aKfhGFpHS8KjmCCxfMD3Ke2G2z5xC1euCmaqN2s9Pr4ENLEgShi5SO2lQbh15v0JOaCDfanYZwkPstoSWgZqfTHHQPzV6rI8DbaNAFLW086KJ2r91uqYcWbgEaSZKstpRDTxg0mxK0hvsD5TAayb1GAzWbTaGtHjpdYSQ3EEgLoEMS+syAgirIQvcgyVKzL6CRMpJH7QNWcVfpoH4LdxuNQ1uWhUbjaNzj6OLmOpYWHk5kzhcUZk5BZu3R25LONVzuXBeEDboBL/cpuiUe1Xiuk5Ur4q/PlyTwX5BkqTMSfMqRidKnBcHSpaizbDms898TKyWeeAtmTvGswZNmOIoiSB7ExbPAvwrg4skTYDxtFoWFbQV5Mw90In0W6eYxf0JDPHPmSWckUPEsSJ3FYVFCE8+C3FkIGUuh4lkQAkvgjk2+bJETSVQ8C9JnHjSdRcWzIH/mY1JpFMzCE+jLIJ4WwBo8g+aKP0uk4lmQQnNR6UwK1uM5NBeUkUrBdDyJFsJFuRR6yLNoIdBTMgWL8zSah4rMluVE4Ws6lgw30ApMbjy4hEVc5UxeKNOrmaR9WkymF9OFPL6oiUqwKhFbln9sdftfmp3un4b1EFdQk34lTSZJXYgr6zSK6dKM+XSyAIV4stDwR6Mmsp+lodMPxmSs4ZoY/lJawWyOr2si+1kE+mE+x5qx0CdjFS/G+kKbGtwuE2xgtSZ+cnZoTfYU+Q7am/Qz8tcUQXg2XYo8y1zxChayTXtHC7SnzqWbsXaxMKbTib7AmhqV1ERsr5Dqks/gDuUVzSUdz0GHCwnQfR18weefa0CSZZVWcjm+uJzAt8E6cmnery349l/RmxnWYP6oXQB4hXVdusALefoRZg48bloSNH0Pjva+JOgT1sEzsF4ApknX4wvJGE815lxzrBvzsfLkWUtiI8e2HhFZLgGHIHvsTWfnQQlzNroKfMwr3ZCOf/0Abj2WJhkuHOhEps2d+d7cU+iFuyo0U7CsFKyyufr1w/hvi5E0nmB1AZOnTm8WBl/1rD0Cy8N2fEQsy2HDgKbJak/sJWzR6JLswMUeQWxlrrjYlsDgWWd+25m/I+KHS+uXcFVqKv74y/lX925sTCCs3BDXLrbEUtoSkeH5kDewlYSuQz7f+i+NJWaP87fqyBuMbibp+smhFZmjrx9XqguvGJQOfo/nkBghHMimUwqEr8BjIAZuiGmVAo61ETTHj8Kwe3cRO6CUUqBNQx2ag75CzTXMRaIj1zBH5VTcYFkfG8zq9JZtSAuA+ewFfpDtO+zYYFE4nz35zy29cyBGWJTsYWah3PQChzp/XXtlHSWKxCxexkN7qEiDbt3zW1YEHbPMDduZF1P74QpH1gzCccIkN87OWvHYZ5kPPCTDVO02gWW2wbQF7d65zoaXWsSLFluQFP76lR0JhjgP2p3F2iygV8fSXLlcKJKmYLZbZEvdKo4DN2c9mxj6YiLJTAP4+4b4yzUkpDu2hy+uK9jtqXgkgb7QvDol7nL973/+q7iaVH+CUhSW/qWsHljFLI7hJ31/1xyfev8ooMeQ5CSUvxQEhpvlCFp878y9IbSlZBiScnkFDqNz/3B27rLQ5iOu5Eqav4cwwrdyNfGKuA8QhgzHscoq4sNnDuKX7sPxDLHzLdOmJeFfHdfZ4I3xbCGpKj9cwUKxzOVDkB5XiKDwHgVZcMoqoU+5lDQIVCmVdGX65XXyVBHFBFiXwftxVe4zM8dTwfHECidiZ+cnDsC27zrWjF0dPL8rAwF203FrUdF32ZkpeotLeGvnczh3IiephvV4UVp0Bn2YsV1lqDJZlpaeUzhjrWKiYUFa7tqxIEIqwWhi4snyNEpRZH6zFu/3U9mzjsOGP6yK9fxYmJbX6Bf/mXysMC2vs7QxhRPGM1C6Jo6Mbjtk4sbLi8wcyFCbQGFk3+gtKcN6MGG3Xl6sS2FBUnLjrKjIs59hbmi4mFlZvMP1Ez0e2k95/Iphbh/18DyVqjg6bz3fe4e+6Vv0tGvzccACjM8+f8/y/1AmawEEt7NpYwSlyH/c0nc1OGuQ5XrD7sprKNTxrsbMeaR2snDbKJqxYFYKueHBnMfyUjibhfAYIqCdcyFOsNLzQcP6MzMN63kTNAzVnp4/e7e5pS4GFzBp5JvJsrj0OrrluOYbsyTsRGUc769BtQ2HjQgTK0h4Fd/WREsleInXb3aWb1p0T6MwFSuImSZ/9EMPlka+Z0v+hN75cd8OS0ovgTDOHR0xLp2sOAnjZ5tMXFBTLuX45Nbjo88IVVHeOcaqjEwUhWjm7PHo7PipWa9nNAWyp6w/rMczLASoDM4ql8i6CBQudJ+4cIxZ6Ds4zSxm/Kp+EUHejOgqTFi9DdEltzuDfE4ig+gayO1Wu/UNiK7GoKfgXmmiC/fZ8xqiq4vZU57oavCvb010SU32lCO6+hJ7ShJdox57ChNdAuO0W2WJruBvAMoSXS9aL5voenmiM4gutcGeskTXy7NUEV0V0ZWmdKZX0liL37PVRN1x3cc/c81k56/BedbEQyvT40cE3mxwGZi6CmO7QnZBuHI2xLTPK5rtW9NswWUIu5u/mc5VZkN2GUI4J/DZcVcJp9mWu1Eca8oUXFMxYvoNpibSbTKqagmuQ5d+RQlWlGBFCVaUYEUJVpRgRQlWlGBFCf5XKEFwkzfZuJMg7W0cdkt9XrGRFRv5w7ORuVfArycjY7fYhdjImPwPTEfG+vT/ykf6dFvRkRUd+SPSkZFPVXxknHVMBM6X6MicJVeEj8z/05jvlpB8+mzej0o69vhXSdKx02NPRTpWpGNFOlakY0U6VqRjRTpWpGNFOv78pON3RRP+Dxi9in/76fm3ijyryLOKPKvIs4o8q8izb/9RvrLsWfVZvuqzfG9Mnp1eAD81d/Yy4jl19hzzvTJn4cSXo85C0E/1Ub7Ywv45PslXgjmLiX4D6ixdBlDQd/J/P/8HUEsDBBQAAgAIABUEQUoSLLtHoRYAALQhAAAXAAAAdW5pdmVyc2FsL3VuaXZlcnNhbC5wbmftWmlQU9m2joojNtjto5XGgIq2jTIpMiOIqDgBCo0QIAHFEIaEOUCAEAWVvi0QaSBRIERbBSGQAIEwBIJIX4IEiDKEhBCQjiFCgMhsJnjhvlf1br1f7+f74ak6dWp/dWqvvdb61tpf7XP+cd3d9btdP+0CAADfXb503hMA2ExT36Ad29RIwPcJdPVjU5yn6zkAue/AlHqgAXN2cwYAarCayltb1eOd0ZdAcQAAMHPj3oQVzUMBgEOXL593/jUJMitwewT34W37qCxV3lXevfZgd3zIm3u/bXLeuuV3O/Oc+McHj9/+M+i6g0b8M+cvB3/S+cf522cvZOX9tt/c7oq7o2TZFN1H73Mk0UkVJPmvZ9A6AfGz9Zy1sZRZeoKUzIiybBlLkbYO8aPaWpMXe62Hx5KE3wEANscbIgV+sKGGseSI5Tm6dM3sHflmQwZi10Co1SkA4ABJY7SF026VGP7ADwBwH7KXtiyOB0lqtqgHAjRK49bNTQBA2SeGsoZbuVmN/SNIsy63TSdJJsKXIYsdFQ3bFTH2tOEEDf9n2crWN3HsM9ZVwiVe2xkull/TSjPkvv3+yrGbkNT5f4bpzSV0ab5pW1dJl8F5pyLipmkgik8gGom4mfhL5mgbjBABYg4i6OSwNnac9UB3bM9Ms8FKa1aRXfz1IjcFpEriWHylGtgw3zpzbKu/zbnVccz69ESmASTl8/NMToe249eP0zwYkUATt2mhNl06plqmYNBIYWd2/bGSpNvLSwMelDQZK9CdH/jKaW0eS/KBoKB+DdmVA5WpRhICInrIeeKxwlrM3aLtEO0jy/NwbCLzExhhxMXEmw2PmPopMwnEx6Jrbdc76HOZaDNhqRZwsLatdryz1m3Ykr/AlfNcoiiVUWQzXuRRfnheUKG5Pz95tBPrtPZ1hLtSsYMWfb+/xpjVj3KQf36RWLC4rgWE753srA3QsP4uIzNfNMIU5Lpxjm6Sl5eVFHKAI88zZmc6gtHVowkM4YW08VMCNDzTxVSIIh/m/qzEiv8qlSSbbeGBtJpa+zOh/tlM9Nvwvgf7+X1Z/GUI0ONqusmB56BqN6YF7tin0r3/cNVH3RHovnIAeg+9Sp0ZtcjON5HgCDceWhC6CH82++evCJdeTPoT/Mr3PJHPRw6cspkZ8N7O7xKwBo9+EbSg4kxma8fYTutKObqcXoGqfD5yYa6Rs1SLrlBmOiknmhHdzDDXUsLCDHb0cl/sJ/Rk0XwFuLM8DGaz2M2uq1rwbLdiPRW9nvoEKy1a6CmbC8AiLA4I52lRmVo0W3emNvapz0NmUNEyKS7UoQQvvkK7kMap84TwjQ08I5Sv0Tf41aWBQtNXkU3AWkx4yUmyK872VtV0SCK3djdsWU+RoNNOW3EpyJb8xItiMcz5zzaDOz3o1BVvfJoJCyKx604OsQ9pXUiD501k4VdlH/FBxRMxesM1xau6iaM3kcoL2V7hxaw98IkdQw/qXsbp2vN3l1lcPvZYHvC4wnS2P+alAxR57ypoOkR4J00G6pTBHKe+xt26JiaG/ao2BO68vB2/KkwKC2Q9ru2xFwlbVqYqMhDnwG+DTGPLPT5e3dEj3GnEik6HTv9wfu8uC0h3rbZXyaPzI68cnltIvXDNdeVBhSifpKqEMC/ksuMsCdy9wEiPw1kiqKk6T1x14BaQseFamG24wCJAGqGKgMhAkqQd6siB1g6Me+OEVhKI2KW7c5Hc1zEj2Y0VX3kY99wdXABVwsvqWKhcK1uzuLmXpogK0wGyyLc7PgJ1ZfKGyFJaeLEUJA66Y8O6Mds/WZkm3KNmVggdRginYyXJkMAnK0UzpJGLRuz4flNRZvRn4VplGCwF6v+SQQPfsREOKSr0xrH8k1BeJM8d2TfowG6OfBnps0G7+J+mdh+WkvaS5fEawbDHWi/tCpvPmthnXiPZFXYlWbqrjHX17QuPs08Nbj0YO39p/29Zee6kTtKjK3brxhEjg0mZsZ+DivZYV+zxW9a5buhs1VbrgToSEFI8Hxk65qO4BBq02flM9xiSt2JEoumS6bRgMO6QcOh0eGE5STZ8GhcO0Y1yGDsVILHiQB2D6Y2h+viYz5qpaZONVejCVW+87OZdN9DIJxVoI1AfcuZbSNe9hZ98u06faq1jNXki2H/E2QpzoPUHLAMGroCq/MsZB5EoYi1Vnu3S+HtQEbF+rp4SDmZLNL0gSPEsyVTlxxFXhrFz8rq+NGaTIlOdIpn52Ytd0TQEDVxqQY/8lQ/eKP6Kgd8CQnH7mPG7jVjsG/UeX69tz9VEbMUOYglXB1M7ZUPRyNOWgv32pBsjUIiw9nyvPcEXZz0AzJhnAO24pi6joSDie3xQUe2NB4zmjKKDjS0n6AfKpjvf5070BIPwU0NJr0oD25eNxVv5IPBkIOu6p7Wp2BF8obp3XheEtbspSe1S5It92fPF0XGcpj8mBo8qXyIKxMp3TU0OPse5fX2UV3WBkZl+a54sagD5tSwLyYNRN1hxnHuRY8THBAwv0sYbtRcWK9EFci2109JKNEH47ByMQ++2COBHVP4XHYQLMBukkb20ueZE+48572cOF2g92+xiipuKrmCY/l5O6XvZHeGnC5sx76dNL8TtNtTtc2DmHO/PFd+GdDRlFMh7YC1JPvwsoqhc03kEdsbTkSbAB++i7STr/HL1XBDNOe3mm17DTcu+znOVnOAtuVbUL34d1OZrEak9B0X1qlUgnJojjNmPxCcb8/GkHTTezSYuNlE4ndqVnC2e8N0nbDqlJYYR8LZmuEOhDonMxVXjp2Ox9sb4E4rXfb2VbK6VOHrSi+W7SJZnefHV3p/iTqbqdYR190k0mejoD4wKoTBfUV8ZiMDfeLDSwm6hpnnjJ0YgqEAhVsqcfVIbI1MHQ1op6fSlmfwrAH+eSji7c+/yZXvCWbvpXcVGHvx8H3o+zIZwKTtvZSisrKXzMgrZf2MxK/4zS5Yz0NVoxE6laoURa+tIU1BlwI7wQkX8tXYryZPHIHb5JOwMpnDWwjH2sfkT88LrRatTX7xKrHQOWMzmDy1ZBLRbIW4Xe7gZsswdg/2FbLgenNojXOCAP/8UNa6u7os5H+yiKkwXe5MnR7tofdE5sxWP5gN0M5kf82bzV5EMEQw8yjSPLrlmrea/uojYp3rtEvoZk/jaSn+cYUd9lpE/TbeszcNHF264qC6NiIfsaU0vXIIMNcaY7qdc4JTnlF9q7EkWJ3mgOSf4FJrPCMeqz6q7WfyV1JyPZca62UsjGqdPSXnIFyNz56ofGP56TFXZ4i6fPt/pfrhf1xv1q/g/hsJckZ9yw0rz3FF29dODhlISOGvAQFzUZzZwDVVqmfC75ayvexRRvcV3JWfxY8NuEmvvD1TG2c025xUSvfWFSfW9L9IjXrqVWmsN1zwmhvl37HximT2v9cWm9WlFIPnqQ3YFCywqHG7MyYzuUtnrs0DY/ZJwPuekfljeMhmdu2rZF2vDAneUk+IO71seoYRR38mhdvUOL0S13qhSp5KM+vVO6DXQEBahNfHeGTGKPyqxncO2UJBAxVs4KSsQwR7xYSHs3FPGtVpbD6vWGs+En7maU1bBrs3i20glB8pnzfVZRnrY4d0+4El1ewh4qFZUMTr7AHPAfxdT3+27OzYzrj/DnOVC+N/D71kFAJKpmJRqg4bgFIRr9daRRqSEs8RzSa7+NxDwbGv7j4C7P2r4AwB+e+CbAKHO/wPOKZhOazXJU6/wAMDHlzvVsrbuIHcz4H16kCbgrGa6CQBgsuMb+A38Bn4Dv4HfwG/gN/Ab+A38/wtGj0sobYzk2frhDUUrWF3hR1H++9Az7P8y39u+9hUpZl0xrY352jHt6iT/8OHrECWtHlLKW9gMUKkkget2zamxuUXWUWQ8Cr/bCzXzYB/kibvC9yh143SRQB6AwoHwuDepohOBIPRCHtHBjyjrgWnV1gDuCgvuPtltztpW9rdm4Ne3nbqTT2ElT92F+Ue8fi5mc6L2+W/nB2vXH92ecO4rHJiwPE2ikCFpMlGY4HOTuIT/GnhG8EjVNlXTREKrHv48wH215eoxDI/+PdL1zrhqc/SBkjT5VJi+zYWiO0+WIqgxHh8coy5F6sDjnAtN3td0I+Z4yTPTua76oDNrX4UDzR86tJ1SfXjZetY3N45Nm+eeZ+r7eUTwHrIuN7ISqhDKvx+ZjZFTZmqYHGgu+mSOj2dJjPCDq0EruGTqTksFK7VzHtcfAkp4DT1RpF/EtxuMCo3dVNgbZQQEz0F6SmN0FXN6d1NIHQTWq9T9xKoI22X7gasgInq0SXCcOxnJhN/K8Xbs7eEE+zftxb2ff7NFe+YA3Otm4uAPsT/EMqM7REcPOipmqJJVHqfewBPXHI5HN+0uC1ZcSuohDLcY8I8FQeJ396ysP8eZIPkH1Av4FBVqaue0t0KbF1PmVNS7z8akDOdmhbxhYKsnHhQVWvgPI3bQ9C49uQy4HN34i8OR6IDBi9VnsjRaYmxumfNt2mvSg+6sO8g+5alNapeTVP4ITxz9Gc+H9axwj60Wtm9kPdOX1jI+yR3lPMe45NnXUGW4UW9CdoNZ0Zjlthx+ucPhpirJfriw1hqowTeB/6DvibkR1AtsQGfuWdPTYE7cZ95/IweJqKpGYz2m/za+KPXi0074usFtXl8EVdsnhsGe9I9d6+vk4dGjuoC5KpfVvav9yO9ogfJ+fKmEbtSeoFl0PxP60ffKa8IZw3cioEv1mYh1TVqceiG8rRKx07ps2gwjY4EZSpHZ+NDK4XSTYppDhpN9A72R3G610LMEJ1gf4kZO/PnlcaD/MOU3GFKGXGJ0bF+Xtm83CHCKs9MSz4U5XsrC5BdMyJGYy6qv9ww7ePinkFIvka6j5Mb9xZX1QzgEPA6cjjg3s7CcR1R+IicU7YFPxIt0laO8IgIfHCAO0pP9XMxLDvzUnYEwPSeUkAJV07PN8wWaXJsxU7IddxLEhP5itPNwLh1x1DmUgxMcUQ6tXQ6tpBfqaFBbJVsuIhQj2jpBJ1I5jG5F/rBiZpyac29xI9FVAfHwudv8xTOYz8sZBsqP5IXiRdgDNi+V9XP7ikxMbCP1lmr424CBbVtvTTVv5wd4JciSL6rDtvPQSdIj5aH3M7Lu+3kaT1+B/BN82s3bVtjgoXmtsHRot+Gmum6m6jHaH9EZdfwSuhS/IDK4l61OeYya3vuARXTuZCobpRyJoAhixkJshY/bV6IwCn7fePFB7tuwEctHqdKUcf/VQ7nMwn6zbN0j2NPeKu7kxrG9ezDPanYhTbbJafGSzIbgNmPPDdHFoWNw9gtpTWsvBmGtC2kB2BiCBSGm+IMp9tE/TVV1QZrXCImMsrzuJj2h7ZmSBiODbCFe7SWqfeUVHuLXuiaXSFbpD/3bf3RnQxnbquUVS7pTVyu0yw8WrhlT5I8hKjdIgTdu4JedSNlBok+ngbho3FhUIK9RHlZo0ZZ/ivMxwYyxOZhKdgLb6lFLoJZPdS8N5A4bDtLjh9i2//jETprKltmmvHIAjiaV0XpKLYqibE9wOXX9NzgPwvDRJ7hvp5p6MPuujuf6iHKWvKZc+jF3GtMF3MBXxHck/RQ/9+Dyc4L9t5kouPB6u9U9qpy1VF7QECJpy7fnoIYIYy2eVjTeHTv+yKSB9Q7am0E1O8XxfYuvePEhiybUILpyMHAiAQ9DbPW3McGrImeXXFDZTS/SQ8fYm0Fb+UrcLx2W2aMiN4Wns5XImzixK92yJdtFg39/pCUcCGu3Uk01RrLSEmfWI0ZvuIkr0zD7+KnSxiD6F3WJoFQBwe++VALjE7PaE0L4gVIddRRZUItL8uctP4QM+Hh3kbQ7dbpwlDpStM+AL6MCexWT7yN47nawLwKfNr2n3YoFuuUoyZ+9jpJULlPknrecKNDPG9YR8oj2FUyaeougOKqmPCiO8g9YsuNKDVaAm8gvS7PSj0ceb08wwvRUvwveqS5NHCstCqG2epx7sbui7fVZnHlhIHXYUCP4l6qwYiTTqtO8yEcwK+A8T0dUiRuBnoGifYKaKtc9C92KGtNwO9iygv510rrNVrDNIn0Wk6rgj0Myh42vmv5+1cNh/q/pvcSvfzUL4KmfQ4eDivocxJ59yx/gdupWoS5e1YgZcGV/5MBJM3uY2n2PNZ3VJP2oFwvMJ/YXWWetJB6mhRcHk4Y8TInOgkG1/THsRLwunD1NeTFyp9ivTUTjqpPX3eZLRGQ8jTCAR421NGnVU8/S8+kNYU5FWvFxY7KSHDtx7KBBtMiypME7sHOeBWdA8UFFX/xYXvteGEd04wiUIM0y8alExIC2qH5Gs9v4sXeS/9q870NS1AlLdzlh3jKta6zzUAYCVy7vnm6IUFm0BDSMVnfZoIwNhVCbhTRlcF2MnSWFNTIZiQiQBCm6T1AqHZUT2hTGfHbUtYwZzxH0xy0Gvip1jEDqfGD+7lKurbYFoiX+483oxBwzilMBO0flBk9mlLmQ+jAOUSQhKSfmQFnPpH/CTlruMlmLXvKcFYE6uRc+cXp2xPrXNd+VrdAfu/qJgyQ5lQoR1k3H3AcbuPzmso2/X2oMa+RgVq6ABSLg+h7ymm9k6pFbNGBigf0Sfy3vYQQQ3rZST6lifP2n2dj3kLZFgrQyTSk0oKDXFeNtL0wdl8s9qhwVPDY5bZU+HnN/4Z1pIkdGie+mBmP28kukUx9DxIg+GdWuUd0GyPso+zsQrZ2MnzeanWCdEKluKiV/jj4nVilQZAfu5F4PU3MoStH86e3pnIZHj7R+x6Z+MpSgstst2TFZzkYdwWjThxsiRxraMb8HLo0vaLfqXGwaJPChKLXzpnvhEve/vnY3OdK+V3f2o1965EXu5JTq1lAVO1bUvnIcXHdjwewq832hfR21uq4lTsFYbY0ayUnxqG7d+EKI6FUH8DsaSMy7Wv0AsmBtJrQV9CK1aPgp4lb+oepdtLKNF9X72nIR8cPCXI6aBmbi+SRIYiw4AyGfRhBJQLA6nfNYTCq6nfSmkLIon43CpLhe747uJrm5/6md9iUjsW4iaQctsfladetM4kXIEcIwnCF6nxgcW9kzqVmco7SuJWOPBAwH0Xt9UnrV5LBXCGuk6tCSiKoZGClQ+fc+EnFtqUwyUbO2SFxvcdK3v50+S1B7Ljw1rovKfbR24W/oOnrygikftZk5saHwSoRlc3bb+MobH+Hghhrv6jNLD0LGTZujRRJG7LxBhgSVKhieX0QGJnZb6/SoaQWc7oDPVb90etobl5+DtlqDzr5Y1MhxZYoRe7kwiV8z2uIv08BZS6p3dbYXqgQ6ADu98MSZ8TbixzuuO+t3tq8p9g+7vUXM3RePjmeOlguODOJSzxLcYD47WYrPDveEfzCguO3uH37WnbxuoJQ+qJT+azJk9ZkCMYgmswx+G35OAlp/fWjdc9XFQP74uibAdWZDbYake/2RhfwgGPlDW0INK/5DPbXP6+yqDMQnr/ORCvHA25Pqcrr+Tv4J+y52dSWOqBhF6LqjpmHCTQCmYRu0EJrhVYN4+C67hRfv7lw7xMBk0LyqZ6eJ60pxsuF4Y4yQtrsslaOv1rqH/pfGHl2do0vdT6hlef5og5wt6bUeL765GfCm3Hc7f3UsJcpvJwBQdhA7TM5AQFBHJjhV/gMPAYDoyh/CF5uB8MVuAn/jdwW7zQDAgTwHd0WfvVS58dvC+nbDg3lJGGb4M4D6unzB/Tz5XFD6fwJQSwMEFAACAAgAFQRBSteZEilfAAAAagAAABsAAAB1bml2ZXJzYWwvdW5pdmVyc2FsLnBuZy54bWwtjFsKgCAQAP+D7iB7gE1NrYXMyyQp9MKkx+2LaP5mPqZz1zyxw6c9rosFgRxcXxbdlvwR/cmutwmU/APYbaEmFPrXMw45WDCNQJJaGd0CCz6OIVvQvEZSihMpqN7lA1BLAQIAABQAAgAIABQEQUoqDcM2UQQAAAsQAAAdAAAAAAAAAAEAAAAAAAAAAAB1bml2ZXJzYWwvY29tbW9uX21lc3NhZ2VzLmxuZ1BLAQIAABQAAgAIABQEQUoZjuBKjAQAAEwVAAAnAAAAAAAAAAEAAAAAAIwEAAB1bml2ZXJzYWwvZmxhc2hfcHVibGlzaGluZ19zZXR0aW5ncy54bWxQSwECAAAUAAIACAAUBEFKIVGKHrYCAABRCgAAIQAAAAAAAAABAAAAAABdCQAAdW5pdmVyc2FsL2ZsYXNoX3NraW5fc2V0dGluZ3MueG1sUEsBAgAAFAACAAgAFARBSucrp4BhBAAAXRQAACYAAAAAAAAAAQAAAAAAUgwAAHVuaXZlcnNhbC9odG1sX3B1Ymxpc2hpbmdfc2V0dGluZ3MueG1sUEsBAgAAFAACAAgAFARBSlGmpFOsAQAAQwYAAB8AAAAAAAAAAQAAAAAA9xAAAHVuaXZlcnNhbC9odG1sX3NraW5fc2V0dGluZ3MuanNQSwECAAAUAAIACAAUBEFKGtrqO6oAAAAfAQAAGgAAAAAAAAABAAAAAADgEgAAdW5pdmVyc2FsL2kxOG5fcHJlc2V0cy54bWxQSwECAAAUAAIACAAUBEFKb8LJs24AAABzAAAAHAAAAAAAAAABAAAAAADCEwAAdW5pdmVyc2FsL2xvY2FsX3NldHRpbmdzLnhtbFBLAQIAABQAAgAIADMDgUTOggk37AIAAIgIAAAUAAAAAAAAAAEAAAAAAGoUAAB1bml2ZXJzYWwvcGxheWVyLnhtbFBLAQIAABQAAgAIABQEQUqxh8dfkwoAABdaAAApAAAAAAAAAAEAAAAAAIgXAAB1bml2ZXJzYWwvc2tpbl9jdXN0b21pemF0aW9uX3NldHRpbmdzLnhtbFBLAQIAABQAAgAIABUEQUoSLLtHoRYAALQhAAAXAAAAAAAAAAAAAAAAAGIiAAB1bml2ZXJzYWwvdW5pdmVyc2FsLnBuZ1BLAQIAABQAAgAIABUEQUrXmRIpXwAAAGoAAAAbAAAAAAAAAAEAAAAAADg5AAB1bml2ZXJzYWwvdW5pdmVyc2FsLnBuZy54bWxQSwUGAAAAAAsACwBJAwAA0DkAAAAA"/>
  <p:tag name="ISPRING_OUTPUT_FOLDER" val="C:\Users\Danny\Dropbox\Website\m9h"/>
  <p:tag name="ISPRING_PRESENTATION_TITLE" val="Section 2.5 Operations with Radicals"/>
  <p:tag name="ISPRING_RESOURCE_PATHS_HASH_PRESENTER" val="46ee96419daf3e25da78e591376cdfbaa315b3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263</Words>
  <Application>Microsoft Office PowerPoint</Application>
  <PresentationFormat>On-screen Show (4:3)</PresentationFormat>
  <Paragraphs>58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2.5 Operations with Radicals </vt:lpstr>
      <vt:lpstr>Review: What are Radicals?</vt:lpstr>
      <vt:lpstr>Multiplying Radicals</vt:lpstr>
      <vt:lpstr>Practice: Multiply the radicals</vt:lpstr>
      <vt:lpstr>Ex: Arrange the following from least to greatest:</vt:lpstr>
      <vt:lpstr>Practice: Simplify the Following</vt:lpstr>
      <vt:lpstr>Dividing Radicals:</vt:lpstr>
      <vt:lpstr>Ex: Rationalize the following</vt:lpstr>
      <vt:lpstr>Adding &amp; Subtracting Radicals</vt:lpstr>
      <vt:lpstr>Simplify the following:</vt:lpstr>
      <vt:lpstr>II) Conjugates</vt:lpstr>
      <vt:lpstr>PowerPoint Presentation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2.5 Operations with Radicals</dc:title>
  <dc:creator>Danny Young</dc:creator>
  <cp:lastModifiedBy>Danny Young</cp:lastModifiedBy>
  <cp:revision>29</cp:revision>
  <dcterms:created xsi:type="dcterms:W3CDTF">2011-06-27T16:11:13Z</dcterms:created>
  <dcterms:modified xsi:type="dcterms:W3CDTF">2017-10-16T17:05:13Z</dcterms:modified>
</cp:coreProperties>
</file>